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9"/>
  </p:notesMasterIdLst>
  <p:sldIdLst>
    <p:sldId id="256" r:id="rId4"/>
    <p:sldId id="257" r:id="rId5"/>
    <p:sldId id="259" r:id="rId6"/>
    <p:sldId id="25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D85B"/>
    <a:srgbClr val="7198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4400" b="0" strike="noStrike" spc="-1">
                <a:latin typeface="Arial"/>
              </a:rPr>
              <a:t>Kliknij, aby przesunąć slajd</a:t>
            </a: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GB" sz="2000" b="0" strike="noStrike" spc="-1">
                <a:latin typeface="Arial"/>
              </a:rPr>
              <a:t>Kliknij, aby edytować format notatek</a:t>
            </a:r>
          </a:p>
        </p:txBody>
      </p:sp>
      <p:sp>
        <p:nvSpPr>
          <p:cNvPr id="10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GB" sz="1400" b="0" strike="noStrike" spc="-1">
                <a:latin typeface="Times New Roman"/>
              </a:rPr>
              <a:t>&lt;główka&gt;</a:t>
            </a:r>
          </a:p>
        </p:txBody>
      </p:sp>
      <p:sp>
        <p:nvSpPr>
          <p:cNvPr id="10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GB" sz="1400" b="0" strike="noStrike" spc="-1">
                <a:latin typeface="Times New Roman"/>
              </a:rPr>
              <a:t>&lt;data/godzina&gt;</a:t>
            </a:r>
          </a:p>
        </p:txBody>
      </p:sp>
      <p:sp>
        <p:nvSpPr>
          <p:cNvPr id="10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GB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10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DACBAD4-EBB8-485F-AE88-74DE10A591D9}" type="slidenum">
              <a:rPr lang="en-GB" sz="1400" b="0" strike="noStrike" spc="-1">
                <a:latin typeface="Times New Roman"/>
              </a:rPr>
              <a:t>‹nº›</a:t>
            </a:fld>
            <a:endParaRPr lang="en-GB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29" name="Marcador de número de diapositiva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1F10C69-7304-40E9-932B-A984E82FAB4C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GB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32" name="Marcador de número de diapositiva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55D270AB-32F4-469E-B444-1617955838FD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en-GB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32" name="Marcador de número de diapositiva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55D270AB-32F4-469E-B444-1617955838FD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3434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35" name="Marcador de número de diapositiva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9039C72D-7DF2-40B6-AA0F-D75C7DDA6F15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en-GB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1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pl-PL" sz="2000" b="0" strike="noStrike" spc="-1">
              <a:latin typeface="Arial"/>
            </a:endParaRPr>
          </a:p>
        </p:txBody>
      </p:sp>
      <p:sp>
        <p:nvSpPr>
          <p:cNvPr id="619" name="Marcador de número de diapositiva 3_9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BE562A-AC28-4DBF-AB3A-8387F72966CD}" type="slidenum">
              <a:rPr kumimoji="0" lang="en-GB" sz="12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465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04668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609480" y="1935360"/>
            <a:ext cx="10972440" cy="4388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3442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1097244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3122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79820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398183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609480" y="704160"/>
            <a:ext cx="1019088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47082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948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22681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4388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23196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5512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09480" y="4228200"/>
            <a:ext cx="109724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6394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109724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09480" y="4228200"/>
            <a:ext cx="109724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0086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6231960" y="193536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60948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231960" y="4228200"/>
            <a:ext cx="535428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42034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319640" y="193536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8029800" y="193536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body"/>
          </p:nvPr>
        </p:nvSpPr>
        <p:spPr>
          <a:xfrm>
            <a:off x="609480" y="422820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body"/>
          </p:nvPr>
        </p:nvSpPr>
        <p:spPr>
          <a:xfrm>
            <a:off x="4319640" y="422820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body"/>
          </p:nvPr>
        </p:nvSpPr>
        <p:spPr>
          <a:xfrm>
            <a:off x="8029800" y="4228200"/>
            <a:ext cx="3533040" cy="2093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6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247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DDF9"/>
            </a:gs>
            <a:gs pos="100000">
              <a:srgbClr val="05526A"/>
            </a:gs>
          </a:gsLst>
          <a:path path="circle">
            <a:fillToRect l="50000" t="100000" r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24"/>
          <p:cNvGrpSpPr/>
          <p:nvPr/>
        </p:nvGrpSpPr>
        <p:grpSpPr>
          <a:xfrm>
            <a:off x="-44640" y="-165240"/>
            <a:ext cx="12254040" cy="6961680"/>
            <a:chOff x="-44640" y="-165240"/>
            <a:chExt cx="12254040" cy="6961680"/>
          </a:xfrm>
        </p:grpSpPr>
        <p:sp>
          <p:nvSpPr>
            <p:cNvPr id="15" name="Rectángulo 25"/>
            <p:cNvSpPr/>
            <p:nvPr/>
          </p:nvSpPr>
          <p:spPr>
            <a:xfrm>
              <a:off x="-4320" y="-60840"/>
              <a:ext cx="12188160" cy="68572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2" name="Grupo 26"/>
            <p:cNvGrpSpPr/>
            <p:nvPr/>
          </p:nvGrpSpPr>
          <p:grpSpPr>
            <a:xfrm>
              <a:off x="-44640" y="-165240"/>
              <a:ext cx="12254040" cy="1231560"/>
              <a:chOff x="-44640" y="-165240"/>
              <a:chExt cx="12254040" cy="1231560"/>
            </a:xfrm>
          </p:grpSpPr>
          <p:sp>
            <p:nvSpPr>
              <p:cNvPr id="3" name="Forma libre 27"/>
              <p:cNvSpPr/>
              <p:nvPr/>
            </p:nvSpPr>
            <p:spPr>
              <a:xfrm>
                <a:off x="-23400" y="-82440"/>
                <a:ext cx="12216600" cy="1040760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5087"/>
                  </a:gs>
                  <a:gs pos="100000">
                    <a:srgbClr val="BC9211">
                      <a:alpha val="55294"/>
                    </a:srgbClr>
                  </a:gs>
                </a:gsLst>
                <a:lin ang="54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" name="Forma libre 28"/>
              <p:cNvSpPr/>
              <p:nvPr/>
            </p:nvSpPr>
            <p:spPr>
              <a:xfrm>
                <a:off x="5831280" y="-82440"/>
                <a:ext cx="6349320" cy="637560"/>
              </a:xfrm>
              <a:custGeom>
                <a:avLst/>
                <a:gdLst/>
                <a:ahLst/>
                <a:cxnLst/>
                <a:rect l="l" t="t" r="r" b="b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20000">
                    <a:srgbClr val="BC9211"/>
                  </a:gs>
                  <a:gs pos="100000">
                    <a:srgbClr val="005087"/>
                  </a:gs>
                </a:gsLst>
                <a:lin ang="162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5" name="Grupo 30"/>
              <p:cNvGrpSpPr/>
              <p:nvPr/>
            </p:nvGrpSpPr>
            <p:grpSpPr>
              <a:xfrm>
                <a:off x="-44640" y="-165240"/>
                <a:ext cx="12254040" cy="1231560"/>
                <a:chOff x="-44640" y="-165240"/>
                <a:chExt cx="12254040" cy="1231560"/>
              </a:xfrm>
            </p:grpSpPr>
            <p:sp>
              <p:nvSpPr>
                <p:cNvPr id="6" name="Forma libre 31"/>
                <p:cNvSpPr/>
                <p:nvPr/>
              </p:nvSpPr>
              <p:spPr>
                <a:xfrm rot="21435600">
                  <a:off x="-36000" y="126000"/>
                  <a:ext cx="12216600" cy="648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>
                  <a:solidFill>
                    <a:srgbClr val="A9B633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" name="Forma libre 32"/>
                <p:cNvSpPr/>
                <p:nvPr/>
              </p:nvSpPr>
              <p:spPr>
                <a:xfrm rot="21435600">
                  <a:off x="-29520" y="199440"/>
                  <a:ext cx="12233520" cy="5295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>
                  <a:solidFill>
                    <a:srgbClr val="549E39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pic>
        <p:nvPicPr>
          <p:cNvPr id="8" name="Imagen 14"/>
          <p:cNvPicPr/>
          <p:nvPr/>
        </p:nvPicPr>
        <p:blipFill>
          <a:blip r:embed="rId14"/>
          <a:stretch/>
        </p:blipFill>
        <p:spPr>
          <a:xfrm>
            <a:off x="10801080" y="-83160"/>
            <a:ext cx="1386720" cy="1250640"/>
          </a:xfrm>
          <a:prstGeom prst="rect">
            <a:avLst/>
          </a:prstGeom>
          <a:ln w="0">
            <a:noFill/>
          </a:ln>
        </p:spPr>
      </p:pic>
      <p:pic>
        <p:nvPicPr>
          <p:cNvPr id="9" name="Imagen 15"/>
          <p:cNvPicPr/>
          <p:nvPr/>
        </p:nvPicPr>
        <p:blipFill>
          <a:blip r:embed="rId15"/>
          <a:stretch/>
        </p:blipFill>
        <p:spPr>
          <a:xfrm>
            <a:off x="132480" y="6086520"/>
            <a:ext cx="2486160" cy="709560"/>
          </a:xfrm>
          <a:prstGeom prst="rect">
            <a:avLst/>
          </a:prstGeom>
          <a:ln w="0">
            <a:noFill/>
          </a:ln>
        </p:spPr>
      </p:pic>
      <p:sp>
        <p:nvSpPr>
          <p:cNvPr id="10" name="Conector recto 4"/>
          <p:cNvSpPr/>
          <p:nvPr/>
        </p:nvSpPr>
        <p:spPr>
          <a:xfrm flipV="1">
            <a:off x="2880" y="5937840"/>
            <a:ext cx="8280" cy="5760"/>
          </a:xfrm>
          <a:prstGeom prst="line">
            <a:avLst/>
          </a:prstGeom>
          <a:ln>
            <a:solidFill>
              <a:srgbClr val="549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onector recto 10"/>
          <p:cNvSpPr/>
          <p:nvPr/>
        </p:nvSpPr>
        <p:spPr>
          <a:xfrm flipV="1">
            <a:off x="2880" y="5937840"/>
            <a:ext cx="8280" cy="5760"/>
          </a:xfrm>
          <a:prstGeom prst="line">
            <a:avLst/>
          </a:prstGeom>
          <a:ln>
            <a:solidFill>
              <a:srgbClr val="549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520" cy="114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upo 24"/>
          <p:cNvGrpSpPr/>
          <p:nvPr/>
        </p:nvGrpSpPr>
        <p:grpSpPr>
          <a:xfrm>
            <a:off x="-44640" y="-165240"/>
            <a:ext cx="12254040" cy="6961680"/>
            <a:chOff x="-44640" y="-165240"/>
            <a:chExt cx="12254040" cy="6961680"/>
          </a:xfrm>
        </p:grpSpPr>
        <p:sp>
          <p:nvSpPr>
            <p:cNvPr id="51" name="Rectángulo 25"/>
            <p:cNvSpPr/>
            <p:nvPr/>
          </p:nvSpPr>
          <p:spPr>
            <a:xfrm>
              <a:off x="-4320" y="-60840"/>
              <a:ext cx="12188160" cy="68572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2" name="Grupo 26"/>
            <p:cNvGrpSpPr/>
            <p:nvPr/>
          </p:nvGrpSpPr>
          <p:grpSpPr>
            <a:xfrm>
              <a:off x="-44640" y="-165240"/>
              <a:ext cx="12254040" cy="1231560"/>
              <a:chOff x="-44640" y="-165240"/>
              <a:chExt cx="12254040" cy="1231560"/>
            </a:xfrm>
          </p:grpSpPr>
          <p:sp>
            <p:nvSpPr>
              <p:cNvPr id="53" name="Forma libre 27"/>
              <p:cNvSpPr/>
              <p:nvPr/>
            </p:nvSpPr>
            <p:spPr>
              <a:xfrm>
                <a:off x="-23400" y="-82440"/>
                <a:ext cx="12216600" cy="1040760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5087"/>
                  </a:gs>
                  <a:gs pos="100000">
                    <a:srgbClr val="BC9211">
                      <a:alpha val="55294"/>
                    </a:srgbClr>
                  </a:gs>
                </a:gsLst>
                <a:lin ang="54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4" name="Forma libre 28"/>
              <p:cNvSpPr/>
              <p:nvPr/>
            </p:nvSpPr>
            <p:spPr>
              <a:xfrm>
                <a:off x="5831280" y="-82440"/>
                <a:ext cx="6349320" cy="637560"/>
              </a:xfrm>
              <a:custGeom>
                <a:avLst/>
                <a:gdLst/>
                <a:ahLst/>
                <a:cxnLst/>
                <a:rect l="l" t="t" r="r" b="b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20000">
                    <a:srgbClr val="BC9211"/>
                  </a:gs>
                  <a:gs pos="100000">
                    <a:srgbClr val="005087"/>
                  </a:gs>
                </a:gsLst>
                <a:lin ang="162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55" name="Grupo 30"/>
              <p:cNvGrpSpPr/>
              <p:nvPr/>
            </p:nvGrpSpPr>
            <p:grpSpPr>
              <a:xfrm>
                <a:off x="-44640" y="-165240"/>
                <a:ext cx="12254040" cy="1231560"/>
                <a:chOff x="-44640" y="-165240"/>
                <a:chExt cx="12254040" cy="1231560"/>
              </a:xfrm>
            </p:grpSpPr>
            <p:sp>
              <p:nvSpPr>
                <p:cNvPr id="56" name="Forma libre 31"/>
                <p:cNvSpPr/>
                <p:nvPr/>
              </p:nvSpPr>
              <p:spPr>
                <a:xfrm rot="21435600">
                  <a:off x="-36000" y="126000"/>
                  <a:ext cx="12216600" cy="648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>
                  <a:solidFill>
                    <a:srgbClr val="A9B633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7" name="Forma libre 32"/>
                <p:cNvSpPr/>
                <p:nvPr/>
              </p:nvSpPr>
              <p:spPr>
                <a:xfrm rot="21435600">
                  <a:off x="-29520" y="199440"/>
                  <a:ext cx="12233520" cy="5295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>
                  <a:solidFill>
                    <a:srgbClr val="549E39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pic>
        <p:nvPicPr>
          <p:cNvPr id="58" name="Imagen 14"/>
          <p:cNvPicPr/>
          <p:nvPr/>
        </p:nvPicPr>
        <p:blipFill>
          <a:blip r:embed="rId15"/>
          <a:stretch/>
        </p:blipFill>
        <p:spPr>
          <a:xfrm>
            <a:off x="10801080" y="-83160"/>
            <a:ext cx="1386720" cy="1250640"/>
          </a:xfrm>
          <a:prstGeom prst="rect">
            <a:avLst/>
          </a:prstGeom>
          <a:ln w="0">
            <a:noFill/>
          </a:ln>
        </p:spPr>
      </p:pic>
      <p:pic>
        <p:nvPicPr>
          <p:cNvPr id="59" name="Imagen 15"/>
          <p:cNvPicPr/>
          <p:nvPr/>
        </p:nvPicPr>
        <p:blipFill>
          <a:blip r:embed="rId16"/>
          <a:stretch/>
        </p:blipFill>
        <p:spPr>
          <a:xfrm>
            <a:off x="132480" y="6086520"/>
            <a:ext cx="2486160" cy="709560"/>
          </a:xfrm>
          <a:prstGeom prst="rect">
            <a:avLst/>
          </a:prstGeom>
          <a:ln w="0">
            <a:noFill/>
          </a:ln>
        </p:spPr>
      </p:pic>
      <p:sp>
        <p:nvSpPr>
          <p:cNvPr id="60" name="Marcador de pie de página 21"/>
          <p:cNvSpPr/>
          <p:nvPr/>
        </p:nvSpPr>
        <p:spPr>
          <a:xfrm>
            <a:off x="7198920" y="6158160"/>
            <a:ext cx="4860000" cy="56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1000" b="0" strike="noStrike" spc="-1">
                <a:solidFill>
                  <a:srgbClr val="0070C0"/>
                </a:solidFill>
                <a:latin typeface="Arial"/>
                <a:ea typeface="DejaVu Sans"/>
              </a:rPr>
              <a:t>This project has been funded with support from the European Commission.</a:t>
            </a:r>
            <a:endParaRPr lang="en-GB" sz="1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1000" b="0" strike="noStrike" spc="-1">
                <a:solidFill>
                  <a:srgbClr val="0070C0"/>
                </a:solidFill>
                <a:latin typeface="Arial"/>
                <a:ea typeface="DejaVu Sans"/>
              </a:rPr>
              <a:t>This publication reflects the views only of the author, and the Commission cannot be held responsible for any use which may be made of the information contained therein.</a:t>
            </a:r>
            <a:endParaRPr lang="en-GB" sz="1000" b="0" strike="noStrike" spc="-1"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upo 24"/>
          <p:cNvGrpSpPr/>
          <p:nvPr/>
        </p:nvGrpSpPr>
        <p:grpSpPr>
          <a:xfrm>
            <a:off x="-44640" y="-164880"/>
            <a:ext cx="12254760" cy="6961680"/>
            <a:chOff x="-44640" y="-164880"/>
            <a:chExt cx="12254760" cy="6961680"/>
          </a:xfrm>
        </p:grpSpPr>
        <p:sp>
          <p:nvSpPr>
            <p:cNvPr id="52" name="Rectángulo 25"/>
            <p:cNvSpPr/>
            <p:nvPr/>
          </p:nvSpPr>
          <p:spPr>
            <a:xfrm>
              <a:off x="-4320" y="-60840"/>
              <a:ext cx="12188520" cy="6857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3" name="Grupo 26"/>
            <p:cNvGrpSpPr/>
            <p:nvPr/>
          </p:nvGrpSpPr>
          <p:grpSpPr>
            <a:xfrm>
              <a:off x="-44640" y="-164880"/>
              <a:ext cx="12254760" cy="1231920"/>
              <a:chOff x="-44640" y="-164880"/>
              <a:chExt cx="12254760" cy="1231920"/>
            </a:xfrm>
          </p:grpSpPr>
          <p:sp>
            <p:nvSpPr>
              <p:cNvPr id="54" name="Forma libre 27"/>
              <p:cNvSpPr/>
              <p:nvPr/>
            </p:nvSpPr>
            <p:spPr>
              <a:xfrm>
                <a:off x="-23400" y="-82440"/>
                <a:ext cx="12216960" cy="1041120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5087"/>
                  </a:gs>
                  <a:gs pos="100000">
                    <a:srgbClr val="BC9211">
                      <a:alpha val="55294"/>
                    </a:srgbClr>
                  </a:gs>
                </a:gsLst>
                <a:lin ang="54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5" name="Forma libre 28"/>
              <p:cNvSpPr/>
              <p:nvPr/>
            </p:nvSpPr>
            <p:spPr>
              <a:xfrm>
                <a:off x="5831280" y="-82440"/>
                <a:ext cx="6349680" cy="637920"/>
              </a:xfrm>
              <a:custGeom>
                <a:avLst/>
                <a:gdLst/>
                <a:ahLst/>
                <a:cxnLst/>
                <a:rect l="l" t="t" r="r" b="b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20000">
                    <a:srgbClr val="BC9211"/>
                  </a:gs>
                  <a:gs pos="100000">
                    <a:srgbClr val="005087"/>
                  </a:gs>
                </a:gsLst>
                <a:lin ang="16200000"/>
              </a:gra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56" name="Grupo 30"/>
              <p:cNvGrpSpPr/>
              <p:nvPr/>
            </p:nvGrpSpPr>
            <p:grpSpPr>
              <a:xfrm>
                <a:off x="-44640" y="-164880"/>
                <a:ext cx="12254760" cy="1231920"/>
                <a:chOff x="-44640" y="-164880"/>
                <a:chExt cx="12254760" cy="1231920"/>
              </a:xfrm>
            </p:grpSpPr>
            <p:sp>
              <p:nvSpPr>
                <p:cNvPr id="57" name="Forma libre 31"/>
                <p:cNvSpPr/>
                <p:nvPr/>
              </p:nvSpPr>
              <p:spPr>
                <a:xfrm rot="21435600">
                  <a:off x="-36000" y="126360"/>
                  <a:ext cx="12216960" cy="648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>
                  <a:solidFill>
                    <a:srgbClr val="A9B633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8" name="Forma libre 32"/>
                <p:cNvSpPr/>
                <p:nvPr/>
              </p:nvSpPr>
              <p:spPr>
                <a:xfrm rot="21435600">
                  <a:off x="-29520" y="199800"/>
                  <a:ext cx="12233880" cy="5299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>
                  <a:solidFill>
                    <a:srgbClr val="549E39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pic>
        <p:nvPicPr>
          <p:cNvPr id="59" name="Imagen 14"/>
          <p:cNvPicPr/>
          <p:nvPr/>
        </p:nvPicPr>
        <p:blipFill>
          <a:blip r:embed="rId15"/>
          <a:stretch/>
        </p:blipFill>
        <p:spPr>
          <a:xfrm>
            <a:off x="10801080" y="-83160"/>
            <a:ext cx="1387080" cy="1251000"/>
          </a:xfrm>
          <a:prstGeom prst="rect">
            <a:avLst/>
          </a:prstGeom>
          <a:ln w="0">
            <a:noFill/>
          </a:ln>
        </p:spPr>
      </p:pic>
      <p:pic>
        <p:nvPicPr>
          <p:cNvPr id="60" name="Imagen 15"/>
          <p:cNvPicPr/>
          <p:nvPr/>
        </p:nvPicPr>
        <p:blipFill>
          <a:blip r:embed="rId16"/>
          <a:stretch/>
        </p:blipFill>
        <p:spPr>
          <a:xfrm>
            <a:off x="132480" y="6086520"/>
            <a:ext cx="2486520" cy="70992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704160"/>
            <a:ext cx="10190880" cy="1142640"/>
          </a:xfrm>
          <a:prstGeom prst="rect">
            <a:avLst/>
          </a:prstGeom>
        </p:spPr>
        <p:txBody>
          <a:bodyPr lIns="0" tIns="45000" rIns="0" bIns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ES" sz="5000" b="0" strike="noStrike" spc="-1">
                <a:solidFill>
                  <a:srgbClr val="005087"/>
                </a:solidFill>
                <a:latin typeface="Arial"/>
              </a:rPr>
              <a:t>Haga clic para modificar el estilo de título del patrón</a:t>
            </a:r>
            <a:endParaRPr lang="es-ES" sz="5000" b="0" strike="noStrike" spc="-1">
              <a:solidFill>
                <a:srgbClr val="000000"/>
              </a:solidFill>
              <a:latin typeface="Palatino Linotype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935360"/>
            <a:ext cx="10972440" cy="438876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519"/>
              </a:spcBef>
              <a:buClr>
                <a:srgbClr val="626B1A"/>
              </a:buClr>
              <a:buSzPct val="95000"/>
              <a:buFont typeface="Wingdings 2" charset="2"/>
              <a:buChar char=""/>
            </a:pPr>
            <a:r>
              <a:rPr lang="es-ES" sz="2600" b="0" strike="noStrike" spc="-1">
                <a:solidFill>
                  <a:srgbClr val="000000"/>
                </a:solidFill>
                <a:latin typeface="Arial"/>
              </a:rPr>
              <a:t>Haga clic para modificar los estilos de texto del patrón</a:t>
            </a:r>
          </a:p>
          <a:p>
            <a:pPr marL="640080" lvl="1" indent="-246600">
              <a:lnSpc>
                <a:spcPct val="100000"/>
              </a:lnSpc>
              <a:spcBef>
                <a:spcPts val="479"/>
              </a:spcBef>
              <a:buClr>
                <a:srgbClr val="2A4F1C"/>
              </a:buClr>
              <a:buSzPct val="85000"/>
              <a:buFont typeface="Wingdings 2" charset="2"/>
              <a:buChar char="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</a:rPr>
              <a:t>Segundo nivel</a:t>
            </a:r>
          </a:p>
          <a:p>
            <a:pPr marL="914400" lvl="2" indent="-246600">
              <a:lnSpc>
                <a:spcPct val="100000"/>
              </a:lnSpc>
              <a:spcBef>
                <a:spcPts val="420"/>
              </a:spcBef>
              <a:buClr>
                <a:srgbClr val="455C19"/>
              </a:buClr>
              <a:buSzPct val="70000"/>
              <a:buFont typeface="Wingdings 2" charset="2"/>
              <a:buChar char=""/>
            </a:pPr>
            <a:r>
              <a:rPr lang="es-ES" sz="2100" b="0" strike="noStrike" spc="-1">
                <a:solidFill>
                  <a:srgbClr val="000000"/>
                </a:solidFill>
                <a:latin typeface="Arial"/>
              </a:rPr>
              <a:t>Tercer nivel</a:t>
            </a:r>
          </a:p>
          <a:p>
            <a:pPr marL="1188720" lvl="3" indent="-209880">
              <a:lnSpc>
                <a:spcPct val="100000"/>
              </a:lnSpc>
              <a:spcBef>
                <a:spcPts val="400"/>
              </a:spcBef>
              <a:buClr>
                <a:srgbClr val="626B1A"/>
              </a:buClr>
              <a:buSzPct val="65000"/>
              <a:buFont typeface="Wingdings 2" charset="2"/>
              <a:buChar char="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Cuarto nivel</a:t>
            </a:r>
          </a:p>
          <a:p>
            <a:pPr marL="1463040" lvl="4" indent="-209880">
              <a:lnSpc>
                <a:spcPct val="100000"/>
              </a:lnSpc>
              <a:spcBef>
                <a:spcPts val="400"/>
              </a:spcBef>
              <a:buClr>
                <a:srgbClr val="027159"/>
              </a:buClr>
              <a:buSzPct val="65000"/>
              <a:buFont typeface="Wingdings 2" charset="2"/>
              <a:buChar char="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Quinto nivel</a:t>
            </a:r>
          </a:p>
        </p:txBody>
      </p:sp>
      <p:sp>
        <p:nvSpPr>
          <p:cNvPr id="63" name="Marcador de pie de página 21"/>
          <p:cNvSpPr/>
          <p:nvPr/>
        </p:nvSpPr>
        <p:spPr>
          <a:xfrm>
            <a:off x="7198920" y="6158160"/>
            <a:ext cx="4860360" cy="56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1000" b="0" strike="noStrike" spc="-1">
                <a:solidFill>
                  <a:srgbClr val="0070C0"/>
                </a:solidFill>
                <a:latin typeface="Arial"/>
              </a:rPr>
              <a:t>This project has been funded with support from the European Commission.</a:t>
            </a:r>
            <a:endParaRPr lang="pl-PL" sz="1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1000" b="0" strike="noStrike" spc="-1">
                <a:solidFill>
                  <a:srgbClr val="0070C0"/>
                </a:solidFill>
                <a:latin typeface="Arial"/>
              </a:rPr>
              <a:t>This publication reflects the views only of the author, and the Commission cannot be held responsible for any use which may be made of the information contained therein.</a:t>
            </a:r>
            <a:endParaRPr lang="pl-PL" sz="1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821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ítulo 3"/>
          <p:cNvSpPr/>
          <p:nvPr/>
        </p:nvSpPr>
        <p:spPr>
          <a:xfrm>
            <a:off x="569160" y="801360"/>
            <a:ext cx="10468080" cy="182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18360" bIns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5600" b="1" strike="noStrike" spc="-1">
                <a:solidFill>
                  <a:srgbClr val="005087"/>
                </a:solidFill>
                <a:latin typeface="Arial"/>
              </a:rPr>
              <a:t>CIA PROJECT</a:t>
            </a:r>
            <a:endParaRPr lang="en-GB" sz="5600" b="0" strike="noStrike" spc="-1">
              <a:latin typeface="Arial"/>
            </a:endParaRPr>
          </a:p>
        </p:txBody>
      </p:sp>
      <p:sp>
        <p:nvSpPr>
          <p:cNvPr id="106" name="Marcador de pie de página 21"/>
          <p:cNvSpPr/>
          <p:nvPr/>
        </p:nvSpPr>
        <p:spPr>
          <a:xfrm>
            <a:off x="7198920" y="6158160"/>
            <a:ext cx="4860000" cy="56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GB" sz="1000" b="0" strike="noStrike" spc="-1">
                <a:solidFill>
                  <a:srgbClr val="0070C0"/>
                </a:solidFill>
                <a:latin typeface="Arial"/>
              </a:rPr>
              <a:t>This project has been funded with support from the European Commission.</a:t>
            </a:r>
            <a:endParaRPr lang="en-GB" sz="1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GB" sz="1000" b="0" strike="noStrike" spc="-1">
                <a:solidFill>
                  <a:srgbClr val="0070C0"/>
                </a:solidFill>
                <a:latin typeface="Arial"/>
              </a:rPr>
              <a:t>This publication reflects the views only of the author, and the Commission cannot be held responsible for any use which may be made of the information contained therein.</a:t>
            </a:r>
            <a:endParaRPr lang="en-GB" sz="1000" b="0" strike="noStrike" spc="-1">
              <a:latin typeface="Arial"/>
            </a:endParaRPr>
          </a:p>
        </p:txBody>
      </p:sp>
      <p:sp>
        <p:nvSpPr>
          <p:cNvPr id="107" name="CuadroTexto 9"/>
          <p:cNvSpPr/>
          <p:nvPr/>
        </p:nvSpPr>
        <p:spPr>
          <a:xfrm>
            <a:off x="1260000" y="2629800"/>
            <a:ext cx="9359640" cy="219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800" b="0" strike="noStrike" spc="-1">
                <a:solidFill>
                  <a:srgbClr val="B0D85B"/>
                </a:solidFill>
                <a:latin typeface="Arvo"/>
                <a:ea typeface="Arvo"/>
              </a:rPr>
              <a:t>FACILITATORS: </a:t>
            </a:r>
            <a:br/>
            <a:r>
              <a:rPr lang="en-US" sz="2800" b="0" strike="noStrike" spc="-1">
                <a:solidFill>
                  <a:srgbClr val="7198A9"/>
                </a:solidFill>
                <a:latin typeface="Arvo"/>
                <a:ea typeface="Arvo"/>
              </a:rPr>
              <a:t>Participation of young people in civic decision-making </a:t>
            </a:r>
            <a:endParaRPr lang="en-GB" sz="2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Erasmus + 2019-2-ES02-KA205-013840</a:t>
            </a:r>
            <a:endParaRPr lang="en-GB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br/>
            <a:endParaRPr lang="en-GB" sz="1800" b="0" strike="noStrike" spc="-1">
              <a:latin typeface="Arial"/>
            </a:endParaRPr>
          </a:p>
        </p:txBody>
      </p:sp>
      <p:pic>
        <p:nvPicPr>
          <p:cNvPr id="108" name="Picture 2"/>
          <p:cNvPicPr/>
          <p:nvPr/>
        </p:nvPicPr>
        <p:blipFill>
          <a:blip r:embed="rId3"/>
          <a:stretch/>
        </p:blipFill>
        <p:spPr>
          <a:xfrm>
            <a:off x="568080" y="4994280"/>
            <a:ext cx="2750760" cy="657720"/>
          </a:xfrm>
          <a:prstGeom prst="rect">
            <a:avLst/>
          </a:prstGeom>
          <a:ln w="0">
            <a:noFill/>
          </a:ln>
        </p:spPr>
      </p:pic>
      <p:pic>
        <p:nvPicPr>
          <p:cNvPr id="110" name="Picture 8"/>
          <p:cNvPicPr/>
          <p:nvPr/>
        </p:nvPicPr>
        <p:blipFill>
          <a:blip r:embed="rId4"/>
          <a:stretch/>
        </p:blipFill>
        <p:spPr>
          <a:xfrm>
            <a:off x="5945760" y="5119560"/>
            <a:ext cx="1694520" cy="437400"/>
          </a:xfrm>
          <a:prstGeom prst="rect">
            <a:avLst/>
          </a:prstGeom>
          <a:ln w="0">
            <a:noFill/>
          </a:ln>
        </p:spPr>
      </p:pic>
      <p:pic>
        <p:nvPicPr>
          <p:cNvPr id="111" name="Picture 12"/>
          <p:cNvPicPr/>
          <p:nvPr/>
        </p:nvPicPr>
        <p:blipFill>
          <a:blip r:embed="rId5"/>
          <a:stretch/>
        </p:blipFill>
        <p:spPr>
          <a:xfrm>
            <a:off x="8011440" y="4911480"/>
            <a:ext cx="740520" cy="740520"/>
          </a:xfrm>
          <a:prstGeom prst="rect">
            <a:avLst/>
          </a:prstGeom>
          <a:ln w="0">
            <a:noFill/>
          </a:ln>
        </p:spPr>
      </p:pic>
      <p:pic>
        <p:nvPicPr>
          <p:cNvPr id="112" name="Picture 14"/>
          <p:cNvPicPr/>
          <p:nvPr/>
        </p:nvPicPr>
        <p:blipFill>
          <a:blip r:embed="rId6"/>
          <a:stretch/>
        </p:blipFill>
        <p:spPr>
          <a:xfrm>
            <a:off x="9171720" y="4878360"/>
            <a:ext cx="636480" cy="636480"/>
          </a:xfrm>
          <a:prstGeom prst="rect">
            <a:avLst/>
          </a:prstGeom>
          <a:ln w="0">
            <a:noFill/>
          </a:ln>
        </p:spPr>
      </p:pic>
      <p:pic>
        <p:nvPicPr>
          <p:cNvPr id="113" name="Picture 16"/>
          <p:cNvPicPr/>
          <p:nvPr/>
        </p:nvPicPr>
        <p:blipFill>
          <a:blip r:embed="rId7"/>
          <a:stretch/>
        </p:blipFill>
        <p:spPr>
          <a:xfrm>
            <a:off x="10227600" y="4854600"/>
            <a:ext cx="654840" cy="654840"/>
          </a:xfrm>
          <a:prstGeom prst="rect">
            <a:avLst/>
          </a:prstGeom>
          <a:ln w="0">
            <a:noFill/>
          </a:ln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960F5D25-9B26-4A79-8BA1-D75846E609EC}"/>
              </a:ext>
            </a:extLst>
          </p:cNvPr>
          <p:cNvPicPr/>
          <p:nvPr/>
        </p:nvPicPr>
        <p:blipFill>
          <a:blip r:embed="rId8"/>
          <a:stretch/>
        </p:blipFill>
        <p:spPr>
          <a:xfrm>
            <a:off x="3559680" y="4980600"/>
            <a:ext cx="2145240" cy="671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313;p20"/>
          <p:cNvSpPr/>
          <p:nvPr/>
        </p:nvSpPr>
        <p:spPr>
          <a:xfrm>
            <a:off x="986926" y="2476717"/>
            <a:ext cx="8229240" cy="1159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GB" sz="6000" b="1" strike="noStrike" spc="-1" dirty="0">
                <a:solidFill>
                  <a:srgbClr val="7198A9"/>
                </a:solidFill>
                <a:latin typeface="Arvo"/>
                <a:ea typeface="Arvo"/>
              </a:rPr>
              <a:t>Participation of young people in civic decision-making</a:t>
            </a:r>
            <a:endParaRPr lang="en-GB" sz="6000" b="0" strike="noStrike" spc="-1" dirty="0">
              <a:latin typeface="Arial"/>
            </a:endParaRPr>
          </a:p>
        </p:txBody>
      </p:sp>
      <p:sp>
        <p:nvSpPr>
          <p:cNvPr id="115" name="Google Shape;314;p20"/>
          <p:cNvSpPr/>
          <p:nvPr/>
        </p:nvSpPr>
        <p:spPr>
          <a:xfrm>
            <a:off x="1230000" y="3635917"/>
            <a:ext cx="9975074" cy="78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400" b="0" strike="noStrike" spc="-1" dirty="0">
                <a:solidFill>
                  <a:srgbClr val="B0D85B"/>
                </a:solidFill>
                <a:latin typeface="Muli"/>
                <a:ea typeface="Muli"/>
              </a:rPr>
              <a:t>❖ </a:t>
            </a:r>
            <a:r>
              <a:rPr lang="en-GB" sz="2400" b="0" strike="noStrike" spc="-1" dirty="0">
                <a:solidFill>
                  <a:srgbClr val="4D778A"/>
                </a:solidFill>
                <a:latin typeface="Muli"/>
                <a:ea typeface="Muli"/>
              </a:rPr>
              <a:t>Young people should invest more time in their social and political participation. </a:t>
            </a: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400" b="0" strike="noStrike" spc="-1" dirty="0">
                <a:solidFill>
                  <a:srgbClr val="B0D85B"/>
                </a:solidFill>
                <a:latin typeface="Muli"/>
                <a:ea typeface="Muli"/>
              </a:rPr>
              <a:t>❖ </a:t>
            </a:r>
            <a:r>
              <a:rPr lang="en-GB" sz="2400" b="0" strike="noStrike" spc="-1" dirty="0">
                <a:solidFill>
                  <a:srgbClr val="4D778A"/>
                </a:solidFill>
                <a:latin typeface="Muli"/>
                <a:ea typeface="Muli"/>
              </a:rPr>
              <a:t>It is then necessary to change the traditional form of civic participation.</a:t>
            </a:r>
            <a:endParaRPr lang="en-GB" sz="1600" b="0" strike="noStrike" spc="-1" dirty="0">
              <a:latin typeface="Arial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9C0E9AF-B634-4A1F-9EBC-0F62E9BCF58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313;p20"/>
          <p:cNvSpPr/>
          <p:nvPr/>
        </p:nvSpPr>
        <p:spPr>
          <a:xfrm>
            <a:off x="649302" y="1871806"/>
            <a:ext cx="9606046" cy="1159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GB" sz="6000" b="1" strike="noStrike" spc="-1" dirty="0">
                <a:solidFill>
                  <a:srgbClr val="7198A9"/>
                </a:solidFill>
                <a:latin typeface="Arvo"/>
                <a:ea typeface="Arvo"/>
              </a:rPr>
              <a:t>Participation of young people in civic decision-making</a:t>
            </a:r>
            <a:endParaRPr lang="en-GB" sz="6000" b="0" strike="noStrike" spc="-1" dirty="0">
              <a:latin typeface="Arial"/>
            </a:endParaRPr>
          </a:p>
        </p:txBody>
      </p:sp>
      <p:sp>
        <p:nvSpPr>
          <p:cNvPr id="115" name="Google Shape;314;p20"/>
          <p:cNvSpPr/>
          <p:nvPr/>
        </p:nvSpPr>
        <p:spPr>
          <a:xfrm>
            <a:off x="1300339" y="3678120"/>
            <a:ext cx="9975074" cy="78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GB" sz="2400" b="0" strike="noStrike" spc="-1" dirty="0">
              <a:solidFill>
                <a:srgbClr val="4D778A"/>
              </a:solidFill>
              <a:latin typeface="Muli"/>
              <a:ea typeface="Muli"/>
            </a:endParaRPr>
          </a:p>
        </p:txBody>
      </p:sp>
      <p:sp>
        <p:nvSpPr>
          <p:cNvPr id="4" name="Google Shape;314;p20">
            <a:extLst>
              <a:ext uri="{FF2B5EF4-FFF2-40B4-BE49-F238E27FC236}">
                <a16:creationId xmlns:a16="http://schemas.microsoft.com/office/drawing/2014/main" id="{3A77F7FF-AD21-4AC6-80EA-AD111A4D59F6}"/>
              </a:ext>
            </a:extLst>
          </p:cNvPr>
          <p:cNvSpPr/>
          <p:nvPr/>
        </p:nvSpPr>
        <p:spPr>
          <a:xfrm>
            <a:off x="1300339" y="3678120"/>
            <a:ext cx="9975074" cy="78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400" b="0" strike="noStrike" spc="-1" dirty="0">
                <a:solidFill>
                  <a:srgbClr val="B0D85B"/>
                </a:solidFill>
                <a:latin typeface="Muli"/>
                <a:ea typeface="Muli"/>
              </a:rPr>
              <a:t>Budget: </a:t>
            </a:r>
            <a:r>
              <a:rPr lang="en-GB" sz="2400" b="0" strike="noStrike" spc="-1" dirty="0">
                <a:solidFill>
                  <a:srgbClr val="7198A9"/>
                </a:solidFill>
                <a:latin typeface="Muli"/>
                <a:ea typeface="Muli"/>
              </a:rPr>
              <a:t>1.000.000,00€</a:t>
            </a: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GB" sz="2400" b="0" strike="noStrike" spc="-1" dirty="0">
              <a:solidFill>
                <a:srgbClr val="7198A9"/>
              </a:solidFill>
              <a:latin typeface="Muli"/>
              <a:ea typeface="Mul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400" spc="-1" dirty="0">
                <a:solidFill>
                  <a:srgbClr val="B0D85B"/>
                </a:solidFill>
                <a:latin typeface="Muli"/>
              </a:rPr>
              <a:t>Goal: </a:t>
            </a:r>
            <a:r>
              <a:rPr lang="en-GB" sz="2400" spc="-1" dirty="0">
                <a:solidFill>
                  <a:srgbClr val="7198A9"/>
                </a:solidFill>
                <a:latin typeface="Muli"/>
              </a:rPr>
              <a:t>Social Improvement in your Town </a:t>
            </a:r>
            <a:endParaRPr lang="en-GB" sz="1600" b="0" strike="noStrike" spc="-1" dirty="0">
              <a:solidFill>
                <a:srgbClr val="7198A9"/>
              </a:solidFill>
              <a:latin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68CEE1B-8AB2-47BC-8998-15AB17C12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172" y="3057175"/>
            <a:ext cx="3740241" cy="24934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ED45209-B389-4BEC-B3B0-06693348ACD9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22265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306;p19"/>
          <p:cNvSpPr/>
          <p:nvPr/>
        </p:nvSpPr>
        <p:spPr>
          <a:xfrm>
            <a:off x="900000" y="1094677"/>
            <a:ext cx="6795028" cy="52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GB" sz="4400" b="1" strike="noStrike" spc="-1" dirty="0">
                <a:solidFill>
                  <a:srgbClr val="B0D85B"/>
                </a:solidFill>
                <a:latin typeface="Arvo"/>
                <a:ea typeface="Arvo"/>
              </a:rPr>
              <a:t>Youth Participatory Budget</a:t>
            </a:r>
            <a:endParaRPr lang="en-GB" sz="4400" b="0" strike="noStrike" spc="-1" dirty="0">
              <a:latin typeface="Arial"/>
            </a:endParaRPr>
          </a:p>
        </p:txBody>
      </p:sp>
      <p:sp>
        <p:nvSpPr>
          <p:cNvPr id="117" name="Google Shape;307;p19"/>
          <p:cNvSpPr/>
          <p:nvPr/>
        </p:nvSpPr>
        <p:spPr>
          <a:xfrm>
            <a:off x="900000" y="1620277"/>
            <a:ext cx="9539640" cy="270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marL="12708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	Implemented since 2014, the Youth Participatory Budget of </a:t>
            </a:r>
            <a:r>
              <a:rPr lang="en-GB" sz="2000" b="0" strike="noStrike" spc="-1" dirty="0" err="1">
                <a:solidFill>
                  <a:srgbClr val="4D778A"/>
                </a:solidFill>
                <a:latin typeface="Muli"/>
                <a:ea typeface="Muli"/>
              </a:rPr>
              <a:t>Valongo</a:t>
            </a: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 has been growing and conquering an exemplary place of good practices in this theme.</a:t>
            </a:r>
            <a:endParaRPr lang="en-GB" sz="2000" b="0" strike="noStrike" spc="-1" dirty="0">
              <a:latin typeface="Arial"/>
            </a:endParaRPr>
          </a:p>
          <a:p>
            <a:pPr marL="12708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	The categories for the project presentation are:</a:t>
            </a:r>
            <a:endParaRPr lang="en-GB" sz="2000" b="0" strike="noStrike" spc="-1" dirty="0">
              <a:latin typeface="Arial"/>
            </a:endParaRPr>
          </a:p>
          <a:p>
            <a:pPr marL="127800">
              <a:lnSpc>
                <a:spcPct val="100000"/>
              </a:lnSpc>
              <a:spcBef>
                <a:spcPts val="601"/>
              </a:spcBef>
              <a:buClr>
                <a:srgbClr val="CEDBE0"/>
              </a:buClr>
              <a:tabLst>
                <a:tab pos="0" algn="l"/>
              </a:tabLst>
            </a:pPr>
            <a:r>
              <a:rPr lang="en-GB" sz="2000" b="0" strike="noStrike" spc="-1" dirty="0">
                <a:solidFill>
                  <a:srgbClr val="B0D85B"/>
                </a:solidFill>
                <a:latin typeface="Muli"/>
                <a:ea typeface="Muli"/>
              </a:rPr>
              <a:t>❖ </a:t>
            </a: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School-wide project: projects that are restricted to the internal area of one or more public or private schools;</a:t>
            </a:r>
            <a:endParaRPr lang="en-GB" sz="2000" b="0" strike="noStrike" spc="-1" dirty="0">
              <a:latin typeface="Arial"/>
            </a:endParaRPr>
          </a:p>
          <a:p>
            <a:pPr marL="127800">
              <a:lnSpc>
                <a:spcPct val="100000"/>
              </a:lnSpc>
              <a:spcBef>
                <a:spcPts val="601"/>
              </a:spcBef>
              <a:buClr>
                <a:srgbClr val="CEDBE0"/>
              </a:buClr>
              <a:tabLst>
                <a:tab pos="0" algn="l"/>
              </a:tabLst>
            </a:pPr>
            <a:r>
              <a:rPr lang="en-GB" sz="2000" b="0" strike="noStrike" spc="-1" dirty="0">
                <a:solidFill>
                  <a:srgbClr val="B0D85B"/>
                </a:solidFill>
                <a:latin typeface="Muli"/>
                <a:ea typeface="Muli"/>
              </a:rPr>
              <a:t>❖ </a:t>
            </a: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Generational trend projects: projects that are designed to create innovative activities, which integrate a mandatory interaction of seniors and children/young people in the various phases of the project;</a:t>
            </a:r>
            <a:endParaRPr lang="en-GB" sz="2000" b="0" strike="noStrike" spc="-1" dirty="0">
              <a:latin typeface="Arial"/>
            </a:endParaRPr>
          </a:p>
          <a:p>
            <a:pPr marL="127800">
              <a:lnSpc>
                <a:spcPct val="100000"/>
              </a:lnSpc>
              <a:spcBef>
                <a:spcPts val="601"/>
              </a:spcBef>
              <a:buClr>
                <a:srgbClr val="CEDBE0"/>
              </a:buClr>
              <a:tabLst>
                <a:tab pos="0" algn="l"/>
              </a:tabLst>
            </a:pPr>
            <a:r>
              <a:rPr lang="en-GB" sz="2000" b="0" strike="noStrike" spc="-1" dirty="0">
                <a:solidFill>
                  <a:srgbClr val="B0D85B"/>
                </a:solidFill>
                <a:latin typeface="Muli"/>
                <a:ea typeface="Muli"/>
              </a:rPr>
              <a:t>❖ </a:t>
            </a: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Out-of-school project: All other projects to be developed in the municipality of </a:t>
            </a:r>
            <a:r>
              <a:rPr lang="en-GB" sz="2000" b="0" strike="noStrike" spc="-1" dirty="0" err="1">
                <a:solidFill>
                  <a:srgbClr val="4D778A"/>
                </a:solidFill>
                <a:latin typeface="Muli"/>
                <a:ea typeface="Muli"/>
              </a:rPr>
              <a:t>Valongo</a:t>
            </a: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.</a:t>
            </a:r>
            <a:endParaRPr lang="en-GB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GB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GB" sz="2000" b="0" strike="noStrike" spc="-1" dirty="0">
                <a:solidFill>
                  <a:srgbClr val="4D778A"/>
                </a:solidFill>
                <a:latin typeface="Muli"/>
                <a:ea typeface="Muli"/>
              </a:rPr>
              <a:t>The Youth Participatory Budget is a process of democratic participation in which citizens aged between 14 and 30 can present and decide on public investment projects.</a:t>
            </a:r>
            <a:endParaRPr lang="en-GB" sz="2000" b="0" strike="noStrike" spc="-1" dirty="0">
              <a:latin typeface="Arial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359E01B-79E4-4F99-81DA-2A1A06900362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6" name="Imagem 575"/>
          <p:cNvPicPr/>
          <p:nvPr/>
        </p:nvPicPr>
        <p:blipFill>
          <a:blip r:embed="rId3"/>
          <a:stretch/>
        </p:blipFill>
        <p:spPr>
          <a:xfrm>
            <a:off x="3794760" y="6120000"/>
            <a:ext cx="2145240" cy="671400"/>
          </a:xfrm>
          <a:prstGeom prst="rect">
            <a:avLst/>
          </a:prstGeom>
          <a:ln w="0">
            <a:noFill/>
          </a:ln>
        </p:spPr>
      </p:pic>
      <p:sp>
        <p:nvSpPr>
          <p:cNvPr id="577" name="Google Shape;308;p19_8"/>
          <p:cNvSpPr txBox="1"/>
          <p:nvPr/>
        </p:nvSpPr>
        <p:spPr>
          <a:xfrm>
            <a:off x="360" y="6060240"/>
            <a:ext cx="691200" cy="691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FED264EE-7C71-46BC-9ECB-C834808EDC00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78" name="Google Shape;336;p20_7"/>
          <p:cNvSpPr txBox="1"/>
          <p:nvPr/>
        </p:nvSpPr>
        <p:spPr>
          <a:xfrm>
            <a:off x="360" y="5974560"/>
            <a:ext cx="620280" cy="620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128473EC-67B2-45F9-816B-DEA62253F67E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79" name="Google Shape;344;p21_5"/>
          <p:cNvSpPr txBox="1"/>
          <p:nvPr/>
        </p:nvSpPr>
        <p:spPr>
          <a:xfrm>
            <a:off x="5760" y="6166440"/>
            <a:ext cx="691200" cy="691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51BF79DE-858A-4980-A534-59BE48F36AF3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82" name="Google Shape;336;p20_8"/>
          <p:cNvSpPr txBox="1"/>
          <p:nvPr/>
        </p:nvSpPr>
        <p:spPr>
          <a:xfrm>
            <a:off x="196560" y="6131160"/>
            <a:ext cx="620280" cy="620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D8983345-3946-4F77-B3B0-3BD34F42B277}" type="slidenum">
              <a:rPr kumimoji="0" lang="en-GB" sz="1000" b="0" i="0" u="none" strike="noStrike" kern="120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vo"/>
                <a:ea typeface="Arvo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en-GB" sz="1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168060B-455C-4324-B5E2-D3C1EB894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150" y="1585912"/>
            <a:ext cx="902970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52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>
      <p:transition spd="med">
        <p:fade thruBlk="1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lluvia de ideas de empresa</Template>
  <TotalTime>69</TotalTime>
  <Words>256</Words>
  <Application>Microsoft Office PowerPoint</Application>
  <PresentationFormat>Ecrã Panorâmico</PresentationFormat>
  <Paragraphs>30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3</vt:i4>
      </vt:variant>
      <vt:variant>
        <vt:lpstr>Títulos dos diapositivos</vt:lpstr>
      </vt:variant>
      <vt:variant>
        <vt:i4>5</vt:i4>
      </vt:variant>
    </vt:vector>
  </HeadingPairs>
  <TitlesOfParts>
    <vt:vector size="16" baseType="lpstr">
      <vt:lpstr>Arial</vt:lpstr>
      <vt:lpstr>Arvo</vt:lpstr>
      <vt:lpstr>Muli</vt:lpstr>
      <vt:lpstr>Palatino Linotype</vt:lpstr>
      <vt:lpstr>Symbol</vt:lpstr>
      <vt:lpstr>Times New Roman</vt:lpstr>
      <vt:lpstr>Wingdings</vt:lpstr>
      <vt:lpstr>Wingdings 2</vt:lpstr>
      <vt:lpstr>Office Theme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de creatividad</dc:title>
  <dc:subject/>
  <dc:creator>Arturo-José González Ascaso</dc:creator>
  <dc:description/>
  <cp:lastModifiedBy>Pedro</cp:lastModifiedBy>
  <cp:revision>13</cp:revision>
  <dcterms:created xsi:type="dcterms:W3CDTF">2020-05-24T02:04:31Z</dcterms:created>
  <dcterms:modified xsi:type="dcterms:W3CDTF">2021-07-06T17:50:23Z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s">
    <vt:lpwstr/>
  </property>
  <property fmtid="{D5CDD505-2E9C-101B-9397-08002B2CF9AE}" pid="3" name="CampaignTags">
    <vt:lpwstr/>
  </property>
  <property fmtid="{D5CDD505-2E9C-101B-9397-08002B2CF9AE}" pid="4" name="CategoryTags">
    <vt:lpwstr/>
  </property>
  <property fmtid="{D5CDD505-2E9C-101B-9397-08002B2CF9AE}" pid="5" name="ContentTypeId">
    <vt:lpwstr>0x010100AA3F7D94069FF64A86F7DFF56D60E3BE</vt:lpwstr>
  </property>
  <property fmtid="{D5CDD505-2E9C-101B-9397-08002B2CF9AE}" pid="6" name="FeatureTags">
    <vt:lpwstr/>
  </property>
  <property fmtid="{D5CDD505-2E9C-101B-9397-08002B2CF9AE}" pid="7" name="HiddenCategoryTags">
    <vt:lpwstr/>
  </property>
  <property fmtid="{D5CDD505-2E9C-101B-9397-08002B2CF9AE}" pid="8" name="InternalTags">
    <vt:lpwstr/>
  </property>
  <property fmtid="{D5CDD505-2E9C-101B-9397-08002B2CF9AE}" pid="9" name="LocalizationTags">
    <vt:lpwstr/>
  </property>
  <property fmtid="{D5CDD505-2E9C-101B-9397-08002B2CF9AE}" pid="10" name="Notes">
    <vt:i4>8</vt:i4>
  </property>
  <property fmtid="{D5CDD505-2E9C-101B-9397-08002B2CF9AE}" pid="11" name="Order">
    <vt:r8>74069100</vt:r8>
  </property>
  <property fmtid="{D5CDD505-2E9C-101B-9397-08002B2CF9AE}" pid="12" name="PresentationFormat">
    <vt:lpwstr>Panorámica</vt:lpwstr>
  </property>
  <property fmtid="{D5CDD505-2E9C-101B-9397-08002B2CF9AE}" pid="13" name="ScenarioTags">
    <vt:lpwstr/>
  </property>
  <property fmtid="{D5CDD505-2E9C-101B-9397-08002B2CF9AE}" pid="14" name="Slides">
    <vt:i4>8</vt:i4>
  </property>
</Properties>
</file>